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  <p:embeddedFontLs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  <p:embeddedFont>
      <p:font typeface="Inter"/>
      <p:regular r:id="rId35"/>
    </p:embeddedFont>
    <p:embeddedFont>
      <p:font typeface="Inter"/>
      <p:regular r:id="rId36"/>
    </p:embeddedFont>
    <p:embeddedFont>
      <p:font typeface="Inter"/>
      <p:regular r:id="rId37"/>
    </p:embeddedFont>
    <p:embeddedFont>
      <p:font typeface="Inter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Relationship Id="rId34" Type="http://schemas.openxmlformats.org/officeDocument/2006/relationships/font" Target="fonts/font4.fntdata"/><Relationship Id="rId35" Type="http://schemas.openxmlformats.org/officeDocument/2006/relationships/font" Target="fonts/font5.fntdata"/><Relationship Id="rId36" Type="http://schemas.openxmlformats.org/officeDocument/2006/relationships/font" Target="fonts/font6.fntdata"/><Relationship Id="rId37" Type="http://schemas.openxmlformats.org/officeDocument/2006/relationships/font" Target="fonts/font7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slideLayout" Target="../slideLayouts/slideLayout18.xml"/><Relationship Id="rId11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slideLayout" Target="../slideLayouts/slideLayout22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List Components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this comprehensive guide on FlatList and SectionList components in React Native. These powerful tools are essential for building efficient, performant mobile UIs.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explore implementation techniques for smooth scrolling experiences including pull-to-refresh and infinite scrolling.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041"/>
            <a:ext cx="740961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Use FlatList vs. SectionList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85806"/>
            <a:ext cx="850583" cy="1020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523" y="18558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Assess Your Data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99523" y="2223611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by analyzing your data structure. Is it flat or naturally grouped?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6529"/>
            <a:ext cx="850583" cy="1685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9523" y="2876550"/>
            <a:ext cx="239506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Grouping Needs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99523" y="3244334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if your data benefits from visual or logical grouping.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1899523" y="3618548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scan by group in large datasets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899523" y="3950256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Categories improve cognitive processing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92454"/>
            <a:ext cx="850583" cy="16859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99523" y="4562475"/>
            <a:ext cx="21352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 UI Patterns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99523" y="4930259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list type to common patterns in similar apps.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899523" y="5304473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FlatList: Social feeds, search results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1899523" y="5636181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SectionList: Settings, contacts, categorized items</a:t>
            </a:r>
            <a:endParaRPr lang="en-US" sz="13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78379"/>
            <a:ext cx="850583" cy="12521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99523" y="62484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Make Your Decision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1899523" y="6616184"/>
            <a:ext cx="64506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FlatList for uniform, ungrouped data. Select SectionList for categorized information.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2717"/>
            <a:ext cx="720078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Pull-to-Refresh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10603" y="1674376"/>
            <a:ext cx="22860" cy="4938951"/>
          </a:xfrm>
          <a:prstGeom prst="roundRect">
            <a:avLst>
              <a:gd name="adj" fmla="val 354232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1204615" y="1879759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67437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2" y="1710452"/>
            <a:ext cx="289203" cy="3614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74652" y="174057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Origin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974652" y="2157413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with iOS 6 in 2012, pull-to-refresh quickly became an industry standard gesture.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204615" y="3365063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30" y="315968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42" y="3195757"/>
            <a:ext cx="289203" cy="3614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74652" y="322587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Preference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974652" y="3642717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shows 92% of users prefer apps with manual refresh options.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1204615" y="4850368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30" y="4644985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42" y="4681061"/>
            <a:ext cx="289203" cy="3614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74652" y="471118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Standard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974652" y="5128022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expected in most mobile apps with dynamic content.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1204615" y="602730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E1C7B6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30" y="582191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42" y="5857994"/>
            <a:ext cx="289203" cy="36147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74652" y="5888117"/>
            <a:ext cx="24954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Support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1974652" y="6304955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directly into FlatList and SectionList components.</a:t>
            </a:r>
            <a:endParaRPr lang="en-US" sz="1500" dirty="0"/>
          </a:p>
        </p:txBody>
      </p:sp>
      <p:sp>
        <p:nvSpPr>
          <p:cNvPr id="25" name="Text 18"/>
          <p:cNvSpPr/>
          <p:nvPr/>
        </p:nvSpPr>
        <p:spPr>
          <a:xfrm>
            <a:off x="793790" y="6830139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Pull-to-refresh has become the most intuitive way for users to manually update content in mobile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176"/>
            <a:ext cx="9597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Enabling Pull-to-Refresh in FlatList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70127" y="2599373"/>
            <a:ext cx="3178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Implementation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89791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FlatList provides built-in support via refreshing and onRefresh props.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267926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2803208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59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Minimal Code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089791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requires state management and a refresh function.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267926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2803208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595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Popular Use Cases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085755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news feeds, social media, and content-heavy apps.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16469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288637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4595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085755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92% of users prefer having manual refresh options in apps.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16469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288637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93790" y="62866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Pull-to-refresh gives users control over content updates while maintaining a clean interface without permanent refresh buttons.</a:t>
            </a:r>
            <a:endParaRPr lang="en-US" sz="1750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348" y="543997"/>
            <a:ext cx="7697391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Pull-to-Refresh: FlatList Implementation Example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692348" y="1138595"/>
            <a:ext cx="13245703" cy="6201847"/>
          </a:xfrm>
          <a:prstGeom prst="roundRect">
            <a:avLst>
              <a:gd name="adj" fmla="val 8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9968" y="1146215"/>
            <a:ext cx="13230463" cy="61866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28437" y="1230868"/>
            <a:ext cx="6354485" cy="3690223"/>
          </a:xfrm>
          <a:prstGeom prst="roundRect">
            <a:avLst>
              <a:gd name="adj" fmla="val 1463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822127" y="1230868"/>
            <a:ext cx="6367105" cy="3690223"/>
          </a:xfrm>
          <a:prstGeom prst="roundRect">
            <a:avLst>
              <a:gd name="adj" fmla="val 523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950595" y="1327190"/>
            <a:ext cx="6110168" cy="349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'react';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FlatList, Text, View, StyleSheet } from 'react-native';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initialData = [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'1', title: 'First Item'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'2', title: 'Second Item'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'3', title: 'Third Item'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fetchNewData = ()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new Promise(resolve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setTimeout(()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resolve([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id: '4', title: 'New Item 1'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id: '5', title: 'New Item 2' 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]);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 2000); // Simulate network delay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828437" y="4998125"/>
            <a:ext cx="6354485" cy="2250043"/>
          </a:xfrm>
          <a:prstGeom prst="roundRect">
            <a:avLst>
              <a:gd name="adj" fmla="val 2400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822127" y="4998125"/>
            <a:ext cx="6367105" cy="2250043"/>
          </a:xfrm>
          <a:prstGeom prst="roundRect">
            <a:avLst>
              <a:gd name="adj" fmla="val 857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950595" y="5094446"/>
            <a:ext cx="6110168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itemContainer: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16,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borderBottomWidth: 1,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borderBottomColor: '#ccc',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itemText: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18,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7447478" y="1230868"/>
            <a:ext cx="6354485" cy="5953363"/>
          </a:xfrm>
          <a:prstGeom prst="roundRect">
            <a:avLst>
              <a:gd name="adj" fmla="val 907"/>
            </a:avLst>
          </a:prstGeom>
          <a:solidFill>
            <a:srgbClr val="FBE1D0"/>
          </a:solidFill>
          <a:ln/>
        </p:spPr>
      </p:sp>
      <p:sp>
        <p:nvSpPr>
          <p:cNvPr id="12" name="Shape 10"/>
          <p:cNvSpPr/>
          <p:nvPr/>
        </p:nvSpPr>
        <p:spPr>
          <a:xfrm>
            <a:off x="7441168" y="1230868"/>
            <a:ext cx="6367105" cy="5953363"/>
          </a:xfrm>
          <a:prstGeom prst="roundRect">
            <a:avLst>
              <a:gd name="adj" fmla="val 324"/>
            </a:avLst>
          </a:prstGeom>
          <a:solidFill>
            <a:srgbClr val="FBE1D0"/>
          </a:solidFill>
          <a:ln/>
        </p:spPr>
      </p:sp>
      <p:sp>
        <p:nvSpPr>
          <p:cNvPr id="13" name="Text 11"/>
          <p:cNvSpPr/>
          <p:nvPr/>
        </p:nvSpPr>
        <p:spPr>
          <a:xfrm>
            <a:off x="7569637" y="1327190"/>
            <a:ext cx="6110168" cy="576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RefreshableList = ()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[refreshing, setRefreshing] = useState(false);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[data, setData] = useState(initialData);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onRefresh = React.useCallback(()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setRefreshing(true);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fetchNewData().then(newData =&gt; {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setData(newData);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setRefreshing(false);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 []);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&lt;FlatList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data={data}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renderItem={({ item }) =&gt; (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style={styles.itemContainer}&gt;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style={styles.itemText}&gt;{item.title}&lt;/Text&gt;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keyExtractor={item =&gt; item.id}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refreshing={refreshing}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onRefresh={onRefresh}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/&gt;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RefreshableList;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92348" y="7484983"/>
            <a:ext cx="1324570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demonstrates managing refresh state and handling the data fetch when the user pulls to refresh.</a:t>
            </a:r>
            <a:endParaRPr lang="en-US" sz="10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8125778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Pull-to-Refresh in SectionList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2361" y="1784509"/>
            <a:ext cx="2174200" cy="1304449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215" y="2237780"/>
            <a:ext cx="318373" cy="3979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2899" y="20108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Identical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2899" y="2500313"/>
            <a:ext cx="782800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SectionList supports the same refreshing and onRefresh props as FlatList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79671" y="3073718"/>
            <a:ext cx="10645259" cy="15240"/>
          </a:xfrm>
          <a:prstGeom prst="roundRect">
            <a:avLst>
              <a:gd name="adj" fmla="val 623958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2361" y="3202067"/>
            <a:ext cx="4348520" cy="1304449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5" y="3655338"/>
            <a:ext cx="318373" cy="3979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7218" y="342840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Handling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7218" y="3917871"/>
            <a:ext cx="600646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section data structure when new content arrives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3990" y="4491276"/>
            <a:ext cx="8470940" cy="15240"/>
          </a:xfrm>
          <a:prstGeom prst="roundRect">
            <a:avLst>
              <a:gd name="adj" fmla="val 623958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2361" y="4619625"/>
            <a:ext cx="6522839" cy="1666756"/>
          </a:xfrm>
          <a:prstGeom prst="roundRect">
            <a:avLst>
              <a:gd name="adj" fmla="val 570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534" y="5253990"/>
            <a:ext cx="318373" cy="3979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1538" y="484596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Merging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1538" y="5335429"/>
            <a:ext cx="6070163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Carefully merge or update sectioned data to maintain grouping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792361" y="6541056"/>
            <a:ext cx="13045678" cy="1064181"/>
          </a:xfrm>
          <a:prstGeom prst="roundRect">
            <a:avLst>
              <a:gd name="adj" fmla="val 8936"/>
            </a:avLst>
          </a:prstGeom>
          <a:solidFill>
            <a:srgbClr val="FBE1D0"/>
          </a:solidFill>
          <a:ln/>
        </p:spPr>
      </p:sp>
      <p:sp>
        <p:nvSpPr>
          <p:cNvPr id="18" name="Shape 13"/>
          <p:cNvSpPr/>
          <p:nvPr/>
        </p:nvSpPr>
        <p:spPr>
          <a:xfrm>
            <a:off x="781050" y="6541056"/>
            <a:ext cx="13068300" cy="1064181"/>
          </a:xfrm>
          <a:prstGeom prst="roundRect">
            <a:avLst>
              <a:gd name="adj" fmla="val 3191"/>
            </a:avLst>
          </a:prstGeom>
          <a:solidFill>
            <a:srgbClr val="FBE1D0"/>
          </a:solidFill>
          <a:ln/>
        </p:spPr>
      </p:sp>
      <p:sp>
        <p:nvSpPr>
          <p:cNvPr id="19" name="Text 14"/>
          <p:cNvSpPr/>
          <p:nvPr/>
        </p:nvSpPr>
        <p:spPr>
          <a:xfrm>
            <a:off x="1007388" y="6710839"/>
            <a:ext cx="12615624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7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489"/>
            <a:ext cx="604337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for Pull-to-Refresh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356360"/>
            <a:ext cx="7556421" cy="1439108"/>
          </a:xfrm>
          <a:prstGeom prst="roundRect">
            <a:avLst>
              <a:gd name="adj" fmla="val 430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5209" y="1511379"/>
            <a:ext cx="219610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Loading Indicators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35209" y="1830110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show a spinner while loading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435209" y="2117408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 indicator at the top of the list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435209" y="2404705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consistent animation styles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0190" y="2942868"/>
            <a:ext cx="7556421" cy="1439108"/>
          </a:xfrm>
          <a:prstGeom prst="roundRect">
            <a:avLst>
              <a:gd name="adj" fmla="val 430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35209" y="3097887"/>
            <a:ext cx="246911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 Refresh Frequency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35209" y="3416618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debouncing to prevent excessive API calls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435209" y="3703915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adding a minimum time between refreshes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435209" y="3991213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results when appropriate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4529376"/>
            <a:ext cx="7556421" cy="1439108"/>
          </a:xfrm>
          <a:prstGeom prst="roundRect">
            <a:avLst>
              <a:gd name="adj" fmla="val 430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5209" y="4684395"/>
            <a:ext cx="207406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User Feedback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35209" y="5003125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toast message if no new data is available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435209" y="5290423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Animate new items when they appear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6435209" y="5577721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errors gracefully with feedback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6280190" y="6115883"/>
            <a:ext cx="7556421" cy="1439108"/>
          </a:xfrm>
          <a:prstGeom prst="roundRect">
            <a:avLst>
              <a:gd name="adj" fmla="val 430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435209" y="6270903"/>
            <a:ext cx="199929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Maintain Performance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435209" y="6589633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refresh operations lightweight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6435209" y="6876931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pagination for large datasets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6435209" y="7164229"/>
            <a:ext cx="72463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network requests</a:t>
            </a:r>
            <a:endParaRPr lang="en-US" sz="115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903"/>
            <a:ext cx="74190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Infinite Scrolling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182856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1" y="1864638"/>
            <a:ext cx="289203" cy="3614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0297" y="1894761"/>
            <a:ext cx="314456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Content Loading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20297" y="2311598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loads new items as the user scrolls to the bottom of the list.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93790" y="3005495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1" y="3041571"/>
            <a:ext cx="289203" cy="3614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0297" y="307169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Industry Standard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420297" y="348853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by Netflix, Instagram, Twitter and most content-heavy platforms.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793790" y="418242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1" y="4218503"/>
            <a:ext cx="289203" cy="361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0297" y="4248626"/>
            <a:ext cx="26527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Engagement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420297" y="4665464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Keeps users engaged by reducing manual interaction needed to see more content.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793790" y="566773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01" y="5703808"/>
            <a:ext cx="289203" cy="3614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0297" y="5733931"/>
            <a:ext cx="257127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Benefits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420297" y="6150769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Loads content in manageable chunks, improving overall app performance.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793790" y="667595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Infinite scrolling creates a frictionless experience that encourages continued browsing and discovery.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317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Infinite Scrolling in FlatList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Scrolls Down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approaches the end of currently loaded content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Threshold Reached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onEndReached triggered when threshold is crossed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Fetched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data is requested from API or local storage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Updated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items appended to existing list data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prop is onEndReached, which fires when the user approaches the end of the list. Use onEndReachedThreshold to control when this triggers (e.g., 0.5 = halfway).</a:t>
            </a:r>
            <a:endParaRPr lang="en-US" sz="1750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83931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Infinite Scroll: FlatList Example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69620" y="1265634"/>
            <a:ext cx="13091160" cy="6362938"/>
          </a:xfrm>
          <a:prstGeom prst="roundRect">
            <a:avLst>
              <a:gd name="adj" fmla="val 9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7240" y="1273254"/>
            <a:ext cx="13075920" cy="63476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20234" y="1366599"/>
            <a:ext cx="7108746" cy="5932289"/>
          </a:xfrm>
          <a:prstGeom prst="roundRect">
            <a:avLst>
              <a:gd name="adj" fmla="val 1012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913090" y="1366599"/>
            <a:ext cx="7123033" cy="5932289"/>
          </a:xfrm>
          <a:prstGeom prst="roundRect">
            <a:avLst>
              <a:gd name="adj" fmla="val 361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055965" y="1473756"/>
            <a:ext cx="6837283" cy="5717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useState, useEffect } from 'react';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FlatList, Text, View, StyleSheet, ActivityIndicator } from 'react-native';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fetchMoreData = (page)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new Promise(resolve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setTimeout(()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const moreData = Array.from({ length: 10 }, (_, i) =&gt; ({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id: String(page * 10 + i),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title: `Item ${page * 10 + i}`,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}));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resolve(moreData);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 1500); // Simulate network delay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16,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borderBottomWidth: 1,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borderColor: '#ddd',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title: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8322350" y="1366599"/>
            <a:ext cx="5387935" cy="6161008"/>
          </a:xfrm>
          <a:prstGeom prst="roundRect">
            <a:avLst>
              <a:gd name="adj" fmla="val 1114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8315206" y="1366599"/>
            <a:ext cx="5402223" cy="6161008"/>
          </a:xfrm>
          <a:prstGeom prst="roundRect">
            <a:avLst>
              <a:gd name="adj" fmla="val 397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8458081" y="1473756"/>
            <a:ext cx="5116473" cy="594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InfiniteScrollList = 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[data, setData] = useState([]);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[page, setPage] = useState(0);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[loading, setLoading] = useState(false);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[hasMore, setHasMore] = useState(true);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loadMore = async 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(loading || !hasMore) return;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setLoading(true);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newData = await fetchMoreData(page + 1);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(newData.length === 0)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setHasMore(false); // No more data to load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 else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setData(prev =&gt; [...prev, ...newData]);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setPage(prev =&gt; prev + 1);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setLoading(false);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useEffect(()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loadMore(); // Initial load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 []);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//Return FlatList in next slides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InfiniteScrollList;</a:t>
            </a:r>
            <a:endParaRPr lang="en-US" sz="11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78656"/>
            <a:ext cx="13042821" cy="6872288"/>
          </a:xfrm>
          <a:prstGeom prst="roundRect">
            <a:avLst>
              <a:gd name="adj" fmla="val 1386"/>
            </a:avLst>
          </a:prstGeom>
          <a:solidFill>
            <a:srgbClr val="FBE1D0"/>
          </a:solidFill>
          <a:ln/>
        </p:spPr>
      </p:sp>
      <p:sp>
        <p:nvSpPr>
          <p:cNvPr id="3" name="Shape 1"/>
          <p:cNvSpPr/>
          <p:nvPr/>
        </p:nvSpPr>
        <p:spPr>
          <a:xfrm>
            <a:off x="782479" y="678656"/>
            <a:ext cx="13065443" cy="6872288"/>
          </a:xfrm>
          <a:prstGeom prst="roundRect">
            <a:avLst>
              <a:gd name="adj" fmla="val 495"/>
            </a:avLst>
          </a:prstGeom>
          <a:solidFill>
            <a:srgbClr val="FBE1D0"/>
          </a:solidFill>
          <a:ln/>
        </p:spPr>
      </p:sp>
      <p:sp>
        <p:nvSpPr>
          <p:cNvPr id="4" name="Text 2"/>
          <p:cNvSpPr/>
          <p:nvPr/>
        </p:nvSpPr>
        <p:spPr>
          <a:xfrm>
            <a:off x="1009293" y="848678"/>
            <a:ext cx="12611814" cy="6532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&lt;FlatList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data={data}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renderItem={({ item }) =&gt;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style={styles.item}&gt;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style={styles.title}&gt;{item.title}&lt;/Text&gt;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keyExtractor={item =&gt; item.id}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onEndReached={loadMore}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onEndReachedThreshold={0.5}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ListFooterComponent={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loading &amp;&amp; hasMore ?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&lt;ActivityIndicator style={{ marginVertical: 20 }} /&gt;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) : null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FlatList: High-Performance List 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specifically for large, scrollable data sets that may contain thousands of items.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Rendering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994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virtualization to render only items currently visible on screen, saving memory.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305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lazy loading patterns and highly customizable layouts for various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309"/>
            <a:ext cx="8397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Infinite Scrolling in SectionList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8064"/>
            <a:ext cx="3188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Similar Implementation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892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SectionList uses the same onEndReached and onEndReachedThreshold props as FlatList.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608064"/>
            <a:ext cx="3942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Section-Specific Challenges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1892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sectioned data requires special handling when appending new content.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4819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need to merge with existing sections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2870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pagination for each section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60921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section order while adding new data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2608064"/>
            <a:ext cx="3363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1892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for chat history, message logs, and chronological grouped content.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4819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WhatsApp loads older message groups as you scroll up through chat history.</a:t>
            </a:r>
            <a:endParaRPr lang="en-US" sz="17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7176849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 and Edge Cases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89" y="1714976"/>
            <a:ext cx="3147774" cy="314777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26" y="1714976"/>
            <a:ext cx="3147893" cy="31478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81" y="1714976"/>
            <a:ext cx="3147774" cy="314777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217" y="1714976"/>
            <a:ext cx="3147893" cy="3147893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83669" y="5200650"/>
            <a:ext cx="4227552" cy="2463165"/>
          </a:xfrm>
          <a:prstGeom prst="roundRect">
            <a:avLst>
              <a:gd name="adj" fmla="val 32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981551" y="5398532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Error States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1551" y="5810012"/>
            <a:ext cx="383178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friendly error messages when fetches fail</a:t>
            </a:r>
            <a:endParaRPr lang="en-US" sz="1450" dirty="0"/>
          </a:p>
        </p:txBody>
      </p:sp>
      <p:sp>
        <p:nvSpPr>
          <p:cNvPr id="10" name="Text 4"/>
          <p:cNvSpPr/>
          <p:nvPr/>
        </p:nvSpPr>
        <p:spPr>
          <a:xfrm>
            <a:off x="981551" y="6485692"/>
            <a:ext cx="383178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clear retry options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981551" y="6856809"/>
            <a:ext cx="383178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inline vs. full-screen errors</a:t>
            </a:r>
            <a:endParaRPr lang="en-US" sz="1450" dirty="0"/>
          </a:p>
        </p:txBody>
      </p:sp>
      <p:sp>
        <p:nvSpPr>
          <p:cNvPr id="12" name="Shape 6"/>
          <p:cNvSpPr/>
          <p:nvPr/>
        </p:nvSpPr>
        <p:spPr>
          <a:xfrm>
            <a:off x="5201483" y="5200650"/>
            <a:ext cx="4227552" cy="2463165"/>
          </a:xfrm>
          <a:prstGeom prst="roundRect">
            <a:avLst>
              <a:gd name="adj" fmla="val 32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7"/>
          <p:cNvSpPr/>
          <p:nvPr/>
        </p:nvSpPr>
        <p:spPr>
          <a:xfrm>
            <a:off x="5399365" y="5398532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Handling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399365" y="5810012"/>
            <a:ext cx="383178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timeout and retry logic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5399365" y="6181130"/>
            <a:ext cx="383178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data for offline access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5399365" y="6552248"/>
            <a:ext cx="383178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 loading when connection returns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9619298" y="5200650"/>
            <a:ext cx="4227552" cy="2463165"/>
          </a:xfrm>
          <a:prstGeom prst="roundRect">
            <a:avLst>
              <a:gd name="adj" fmla="val 32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9817179" y="5398532"/>
            <a:ext cx="284868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Prevent Race Conditions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817179" y="5810012"/>
            <a:ext cx="383178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loading flags to prevent duplicate fetches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9817179" y="6485692"/>
            <a:ext cx="383178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 pending requests when appropriate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9817179" y="7161371"/>
            <a:ext cx="383178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proper request queuing</a:t>
            </a:r>
            <a:endParaRPr lang="en-US" sz="14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9149"/>
            <a:ext cx="71510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Pitfalls and Solutions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595914"/>
            <a:ext cx="7556421" cy="5088731"/>
          </a:xfrm>
          <a:prstGeom prst="roundRect">
            <a:avLst>
              <a:gd name="adj" fmla="val 14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603534"/>
            <a:ext cx="7540347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2264" y="1713190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Issue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3489246" y="1713190"/>
            <a:ext cx="216550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02417" y="1713190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801410" y="2095024"/>
            <a:ext cx="7540347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72264" y="2204680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or duplicate keys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3489246" y="2204680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proper keyExtractor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02417" y="2204680"/>
            <a:ext cx="21693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unnecessary re-renders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801410" y="2858691"/>
            <a:ext cx="7540347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72264" y="2968347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Bloated render items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3489246" y="2968347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React.memo and PureComponent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02417" y="2968347"/>
            <a:ext cx="21693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render time by 40-60%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801410" y="3622358"/>
            <a:ext cx="7540347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72264" y="3732014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item layouts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3489246" y="3732014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Simplify, flatten component tree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002417" y="3732014"/>
            <a:ext cx="21693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scroll performance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801410" y="4386024"/>
            <a:ext cx="7540347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72264" y="4495681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images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3489246" y="4495681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Optimize, lazy load, use thumbnails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002417" y="4495681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memory usage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5149691"/>
            <a:ext cx="7540347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72264" y="5259348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Non-optimized list settings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3489246" y="5259348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Tune initialNumToRender, windowSize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002417" y="5259348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initial load time</a:t>
            </a:r>
            <a:endParaRPr lang="en-US" sz="1300" dirty="0"/>
          </a:p>
        </p:txBody>
      </p:sp>
      <p:sp>
        <p:nvSpPr>
          <p:cNvPr id="29" name="Shape 26"/>
          <p:cNvSpPr/>
          <p:nvPr/>
        </p:nvSpPr>
        <p:spPr>
          <a:xfrm>
            <a:off x="801410" y="5913358"/>
            <a:ext cx="7540347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72264" y="6023015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thread blocking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3489246" y="6023015"/>
            <a:ext cx="216550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Move heavy work to separate threads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6002417" y="6023015"/>
            <a:ext cx="216931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UI jank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93790" y="6875978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 is critical for scroll-heavy interfaces. Even small improvements compound to create a significantly better user experience.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586930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Summary: Best Practices Checklist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1283018"/>
            <a:ext cx="685681" cy="15923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9728" y="1420058"/>
            <a:ext cx="2092643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List Implementation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629728" y="1716643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stable, unique keys via keyExtractor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629728" y="1984058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Memoize item components with React.memo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629728" y="2251472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appropriate initialNumToRender (8-10 items)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629728" y="2518886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getItemLayout when possible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2875359"/>
            <a:ext cx="685681" cy="15923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29728" y="3012400"/>
            <a:ext cx="2060377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Pull-to-Refresh Features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629728" y="3308985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clear loading indicators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629728" y="3576399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debouncing to prevent excessive refreshes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629728" y="3843814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feedback when no new data is available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629728" y="4111228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errors gracefully with retry options</a:t>
            </a:r>
            <a:endParaRPr lang="en-US" sz="10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4467701"/>
            <a:ext cx="685681" cy="159234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29728" y="4604742"/>
            <a:ext cx="1714381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Infinite Scrolling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1629728" y="4901327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appropriate onEndReachedThreshold (0.3-0.5)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1629728" y="5168741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duplicate fetches with loading flags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1629728" y="5436156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visible loading indicators at list bottom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1629728" y="5703570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pagination with proper page tracking</a:t>
            </a:r>
            <a:endParaRPr lang="en-US" sz="10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6060043"/>
            <a:ext cx="685681" cy="159234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629728" y="6197084"/>
            <a:ext cx="2201823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1629728" y="6493669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Flatten component trees in list items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1629728" y="6761083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images with caching and resizing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1629728" y="7028498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windowSize to control render ahead/behind</a:t>
            </a:r>
            <a:endParaRPr lang="en-US" sz="1050" dirty="0"/>
          </a:p>
        </p:txBody>
      </p:sp>
      <p:sp>
        <p:nvSpPr>
          <p:cNvPr id="26" name="Text 20"/>
          <p:cNvSpPr/>
          <p:nvPr/>
        </p:nvSpPr>
        <p:spPr>
          <a:xfrm>
            <a:off x="1629728" y="7295912"/>
            <a:ext cx="1226224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and monitor frame rates regularly</a:t>
            </a:r>
            <a:endParaRPr lang="en-US" sz="1050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6709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Resources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905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2748"/>
            <a:ext cx="3189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Official Documentation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331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React Native docs provide comprehensive API references for FlatList and SectionList.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98905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Examples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3331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practical examples on GitHub and open source projects.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98905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Tutorials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3331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learners can find step-by-step tutorials on YouTube and course platforms.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6770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covered FlatList, SectionList, pull-to-refresh and infinite scrolling. These powerful tools will help you create performant, user-friendly list experiences in your React Native apps.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6588"/>
            <a:ext cx="536245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FlatList: Key Features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5635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8165" y="424184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Rendering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08165" y="4683085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Renders items via renderItem prop, allowing complete control over item appearance.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53777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8165" y="55392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Memory Efficient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508165" y="5980509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memory usage even with large datasets through virtualization.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75120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8165" y="68366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Data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08165" y="7277933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dynamic data updates and smooth reordering with minimal configuration.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655" y="526256"/>
            <a:ext cx="4516874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FlatList: Basic Usage Example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668655" y="1100614"/>
            <a:ext cx="13293090" cy="5926217"/>
          </a:xfrm>
          <a:prstGeom prst="roundRect">
            <a:avLst>
              <a:gd name="adj" fmla="val 8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6275" y="1108234"/>
            <a:ext cx="13277850" cy="5910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00457" y="1190268"/>
            <a:ext cx="6386751" cy="3363754"/>
          </a:xfrm>
          <a:prstGeom prst="roundRect">
            <a:avLst>
              <a:gd name="adj" fmla="val 1551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794266" y="1190268"/>
            <a:ext cx="6399133" cy="3363754"/>
          </a:xfrm>
          <a:prstGeom prst="roundRect">
            <a:avLst>
              <a:gd name="adj" fmla="val 554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918448" y="1283375"/>
            <a:ext cx="6150769" cy="3177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marginTop: 50,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item: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'#f9c2ff',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marginVertical: 8,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marginHorizontal: 16,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5,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title: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18,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800457" y="4628436"/>
            <a:ext cx="638675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800457" y="4901446"/>
            <a:ext cx="63867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demonstrates the three required props: data (array of items), renderItem (how each item looks), and keyExtractor (unique identifier).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43192" y="1190268"/>
            <a:ext cx="6386751" cy="5746909"/>
          </a:xfrm>
          <a:prstGeom prst="roundRect">
            <a:avLst>
              <a:gd name="adj" fmla="val 908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437001" y="1190268"/>
            <a:ext cx="6399133" cy="5746909"/>
          </a:xfrm>
          <a:prstGeom prst="roundRect">
            <a:avLst>
              <a:gd name="adj" fmla="val 324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7561183" y="1283375"/>
            <a:ext cx="6150769" cy="5560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FlatList, StyleSheet } from 'react-native';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DATA = [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'1', title: 'Apple'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'2', title: 'Banana'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'3', title: 'Cherry'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'4', title: 'Date'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'5', title: 'Elderberry' },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Item = ({ title }) =&gt; (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&lt;View style={styles.item}&gt;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&lt;Text style={styles.title}&gt;{title}&lt;/Text&gt;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&lt;/View&gt;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App = () =&gt;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&lt;FlatList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data={DATA}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renderItem={({ item }) =&gt; &lt;Item title={item.title} /&gt;}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keyExtractor={item =&gt; item.id}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App;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668655" y="7166491"/>
            <a:ext cx="13293090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668655" y="7504748"/>
            <a:ext cx="13293090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604694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FlatList Props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7" y="1683068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1714976"/>
            <a:ext cx="27472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Controls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57087" y="215622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rendering with initialNumToRender and windowSize props to control how many items load initially.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7" y="3256121"/>
            <a:ext cx="306110" cy="3826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57087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Layout Components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57087" y="37292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ListHeaderComponent and ListFooterComponent for consistent header and footer elements.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9379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7" y="4829175"/>
            <a:ext cx="306110" cy="3826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7087" y="48610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Separation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457087" y="53023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ItemSeparatorComponent to add dividers between list items for better visual hierarchy.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9379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7" y="6402229"/>
            <a:ext cx="306110" cy="3826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57087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457087" y="6875383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numColumns prop to create grid layouts that adapt to different screen sizes.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668786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Optimizing FlatList Performance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534954"/>
            <a:ext cx="127516" cy="1630680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76457" y="153495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Stable Keys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76457" y="1902738"/>
            <a:ext cx="717375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keyExtractor to provide consistent, unique identifiers for each item. This prevents unnecessary re-renders.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1176457" y="2638425"/>
            <a:ext cx="7173754" cy="527209"/>
          </a:xfrm>
          <a:prstGeom prst="roundRect">
            <a:avLst>
              <a:gd name="adj" fmla="val 13553"/>
            </a:avLst>
          </a:prstGeom>
          <a:solidFill>
            <a:srgbClr val="FBE1D0"/>
          </a:solidFill>
          <a:ln/>
        </p:spPr>
      </p:sp>
      <p:sp>
        <p:nvSpPr>
          <p:cNvPr id="8" name="Shape 5"/>
          <p:cNvSpPr/>
          <p:nvPr/>
        </p:nvSpPr>
        <p:spPr>
          <a:xfrm>
            <a:off x="1168003" y="2638425"/>
            <a:ext cx="7190661" cy="527209"/>
          </a:xfrm>
          <a:prstGeom prst="roundRect">
            <a:avLst>
              <a:gd name="adj" fmla="val 4840"/>
            </a:avLst>
          </a:prstGeom>
          <a:solidFill>
            <a:srgbClr val="FBE1D0"/>
          </a:solidFill>
          <a:ln/>
        </p:spPr>
      </p:sp>
      <p:sp>
        <p:nvSpPr>
          <p:cNvPr id="9" name="Text 6"/>
          <p:cNvSpPr/>
          <p:nvPr/>
        </p:nvSpPr>
        <p:spPr>
          <a:xfrm>
            <a:off x="1338024" y="2765941"/>
            <a:ext cx="685061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keyExtractor={item =&gt; item.id.toString()}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48941" y="3335655"/>
            <a:ext cx="127516" cy="2175034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1608" y="3335655"/>
            <a:ext cx="23332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Memoize Components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431608" y="3703439"/>
            <a:ext cx="691860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 your rendered items with React.memo to prevent unnecessary re-renders when props haven't changed.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431608" y="4439126"/>
            <a:ext cx="6918603" cy="1071563"/>
          </a:xfrm>
          <a:prstGeom prst="roundRect">
            <a:avLst>
              <a:gd name="adj" fmla="val 6668"/>
            </a:avLst>
          </a:prstGeom>
          <a:solidFill>
            <a:srgbClr val="FBE1D0"/>
          </a:solidFill>
          <a:ln/>
        </p:spPr>
      </p:sp>
      <p:sp>
        <p:nvSpPr>
          <p:cNvPr id="14" name="Shape 11"/>
          <p:cNvSpPr/>
          <p:nvPr/>
        </p:nvSpPr>
        <p:spPr>
          <a:xfrm>
            <a:off x="1423154" y="4439126"/>
            <a:ext cx="6935510" cy="1071563"/>
          </a:xfrm>
          <a:prstGeom prst="roundRect">
            <a:avLst>
              <a:gd name="adj" fmla="val 2381"/>
            </a:avLst>
          </a:prstGeom>
          <a:solidFill>
            <a:srgbClr val="FBE1D0"/>
          </a:solidFill>
          <a:ln/>
        </p:spPr>
      </p:sp>
      <p:sp>
        <p:nvSpPr>
          <p:cNvPr id="15" name="Text 12"/>
          <p:cNvSpPr/>
          <p:nvPr/>
        </p:nvSpPr>
        <p:spPr>
          <a:xfrm>
            <a:off x="1593175" y="4566642"/>
            <a:ext cx="659546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ItemComponent = React.memo(({title}) =&gt;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{title}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));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304092" y="5680710"/>
            <a:ext cx="127516" cy="1630680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686758" y="5680710"/>
            <a:ext cx="275772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 Updates Carefully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686758" y="6048494"/>
            <a:ext cx="666345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extraData prop to tell FlatList when to re-render items if they depend on external data.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1686758" y="6784181"/>
            <a:ext cx="6663452" cy="527209"/>
          </a:xfrm>
          <a:prstGeom prst="roundRect">
            <a:avLst>
              <a:gd name="adj" fmla="val 13553"/>
            </a:avLst>
          </a:prstGeom>
          <a:solidFill>
            <a:srgbClr val="FBE1D0"/>
          </a:solidFill>
          <a:ln/>
        </p:spPr>
      </p:sp>
      <p:sp>
        <p:nvSpPr>
          <p:cNvPr id="20" name="Shape 17"/>
          <p:cNvSpPr/>
          <p:nvPr/>
        </p:nvSpPr>
        <p:spPr>
          <a:xfrm>
            <a:off x="1678305" y="6784181"/>
            <a:ext cx="6680359" cy="527209"/>
          </a:xfrm>
          <a:prstGeom prst="roundRect">
            <a:avLst>
              <a:gd name="adj" fmla="val 4840"/>
            </a:avLst>
          </a:prstGeom>
          <a:solidFill>
            <a:srgbClr val="FBE1D0"/>
          </a:solidFill>
          <a:ln/>
        </p:spPr>
      </p:sp>
      <p:sp>
        <p:nvSpPr>
          <p:cNvPr id="21" name="Text 18"/>
          <p:cNvSpPr/>
          <p:nvPr/>
        </p:nvSpPr>
        <p:spPr>
          <a:xfrm>
            <a:off x="1848326" y="6911697"/>
            <a:ext cx="63403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extraData={selectedId}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941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SectionList: Grouped List Rendering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3113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List Solution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37711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complex data organization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Headers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44880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support for sticky section headers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FlatList Foundation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4382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FlatList's optimized performance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SectionList is perfect for chat applications, settings screens, and grouped catalog displays where data naturally forms distinct categories.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5719405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SectionList: Basic Usage Example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48784" y="1231463"/>
            <a:ext cx="13132832" cy="6410801"/>
          </a:xfrm>
          <a:prstGeom prst="roundRect">
            <a:avLst>
              <a:gd name="adj" fmla="val 9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6404" y="1239083"/>
            <a:ext cx="13117592" cy="6395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95588" y="1330047"/>
            <a:ext cx="5108019" cy="4434364"/>
          </a:xfrm>
          <a:prstGeom prst="roundRect">
            <a:avLst>
              <a:gd name="adj" fmla="val 1317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888683" y="1330047"/>
            <a:ext cx="5121831" cy="4434364"/>
          </a:xfrm>
          <a:prstGeom prst="roundRect">
            <a:avLst>
              <a:gd name="adj" fmla="val 470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027748" y="1434346"/>
            <a:ext cx="4843701" cy="4225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marginTop: 50,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paddingHorizontal: 10,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header: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22,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fontWeight: 'bold',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'#eee',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paddingVertical: 5,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paddingHorizontal: 10,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item: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18,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paddingVertical: 10,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paddingHorizontal: 20,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95588" y="5847755"/>
            <a:ext cx="510801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shows the essential props: sections array, renderItem function, and renderSectionHeader function.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289358" y="1330047"/>
            <a:ext cx="7445573" cy="6213634"/>
          </a:xfrm>
          <a:prstGeom prst="roundRect">
            <a:avLst>
              <a:gd name="adj" fmla="val 940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6282452" y="1330047"/>
            <a:ext cx="7459385" cy="6213634"/>
          </a:xfrm>
          <a:prstGeom prst="roundRect">
            <a:avLst>
              <a:gd name="adj" fmla="val 336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6421517" y="1434346"/>
            <a:ext cx="7181255" cy="6005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SectionList, Text, View, StyleSheet } from 'react-native';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MySectionList = () =&gt;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DATA = [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title: 'Fruits',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data: ['Apple', 'Banana', 'Cherry'],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title: 'Vegetables',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data: ['Carrot', 'Broccoli', 'Spinach'],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];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&lt;SectionList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sections={DATA}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renderItem={({ item }) =&gt; &lt;Text style={styles.item}&gt;{item}&lt;/Text&gt;}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renderSectionHeader={({ section }) =&gt; (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style={styles.header}&gt;{section.title}&lt;/Text&gt;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)}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keyExtractor={(item, index) =&gt; item + index}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MySectionList;</a:t>
            </a:r>
            <a:endParaRPr lang="en-US" sz="10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7111127" cy="43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SectionList: Customizing Section Headers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6165" y="1365528"/>
            <a:ext cx="173224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Style Customization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46165" y="1737836"/>
            <a:ext cx="6399967" cy="5750004"/>
          </a:xfrm>
          <a:prstGeom prst="roundRect">
            <a:avLst>
              <a:gd name="adj" fmla="val 1012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739259" y="1737836"/>
            <a:ext cx="6413778" cy="5750004"/>
          </a:xfrm>
          <a:prstGeom prst="roundRect">
            <a:avLst>
              <a:gd name="adj" fmla="val 362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877729" y="1841659"/>
            <a:ext cx="6136838" cy="554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renderSectionHeader={({ section }) =&gt; (
  &lt;View style={styles.headerContainer}&gt;
    &lt;Text style={styles.headerTitle}&gt;{section.title}&lt;/Text&gt;
    &lt;Text style={styles.headerSubtitle}&gt;{section.data.length} items&lt;/Text&gt;
  &lt;/View&gt;
)}
const styles = StyleSheet.create({
  headerContainer: {
    backgroundColor: '#f0f0f0',
    paddingVertical: 10,
    paddingHorizontal: 16,
    borderBottomWidth: 1,
    borderBottomColor: '#ccc',
  },
  headerTitle: {
    fontSize: 20,
    fontWeight: 'bold',
    color: '#333',
  },
  headerSubtitle: {
    fontSize: 14,
    color: '#666',
  },
});
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491889" y="1365528"/>
            <a:ext cx="173224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Headers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491889" y="1737836"/>
            <a:ext cx="6399967" cy="4419838"/>
          </a:xfrm>
          <a:prstGeom prst="roundRect">
            <a:avLst>
              <a:gd name="adj" fmla="val 1317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484983" y="1737836"/>
            <a:ext cx="6413778" cy="4419838"/>
          </a:xfrm>
          <a:prstGeom prst="roundRect">
            <a:avLst>
              <a:gd name="adj" fmla="val 470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623453" y="1841659"/>
            <a:ext cx="6136838" cy="421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renderSectionHeader={({ section }) =&gt;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&lt;TouchableOpacity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onPress={() =&gt; toggleSection(section.title)}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style={styles.header}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&lt;Text style={styles.headerText}&gt;{section.title}&lt;/Text&gt;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&lt;/TouchableOpacity&gt;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header: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'#e0e0e0',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headerText: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18,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fontWeight: 'bold',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491889" y="6313527"/>
            <a:ext cx="2497217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Sticky Headers Configuration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491889" y="6668453"/>
            <a:ext cx="6399967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the sticky behavior of section headers with prop: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7491889" y="7046000"/>
            <a:ext cx="6399967" cy="429339"/>
          </a:xfrm>
          <a:prstGeom prst="roundRect">
            <a:avLst>
              <a:gd name="adj" fmla="val 13557"/>
            </a:avLst>
          </a:prstGeom>
          <a:solidFill>
            <a:srgbClr val="FBE1D0"/>
          </a:solidFill>
          <a:ln/>
        </p:spPr>
      </p:sp>
      <p:sp>
        <p:nvSpPr>
          <p:cNvPr id="14" name="Shape 12"/>
          <p:cNvSpPr/>
          <p:nvPr/>
        </p:nvSpPr>
        <p:spPr>
          <a:xfrm>
            <a:off x="7484983" y="7046000"/>
            <a:ext cx="6413778" cy="429339"/>
          </a:xfrm>
          <a:prstGeom prst="roundRect">
            <a:avLst>
              <a:gd name="adj" fmla="val 4842"/>
            </a:avLst>
          </a:prstGeom>
          <a:solidFill>
            <a:srgbClr val="FBE1D0"/>
          </a:solidFill>
          <a:ln/>
        </p:spPr>
      </p:sp>
      <p:sp>
        <p:nvSpPr>
          <p:cNvPr id="15" name="Text 13"/>
          <p:cNvSpPr/>
          <p:nvPr/>
        </p:nvSpPr>
        <p:spPr>
          <a:xfrm>
            <a:off x="7623453" y="7149822"/>
            <a:ext cx="613683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stickySectionHeadersEnabled={true}</a:t>
            </a:r>
            <a:endParaRPr lang="en-US" sz="10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2025-05-09T09:27:22Z</dcterms:created>
  <dcterms:modified xsi:type="dcterms:W3CDTF">2025-05-09T09:27:22Z</dcterms:modified>
</cp:coreProperties>
</file>